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5"/>
  </p:notesMasterIdLst>
  <p:handoutMasterIdLst>
    <p:handoutMasterId r:id="rId16"/>
  </p:handoutMasterIdLst>
  <p:sldIdLst>
    <p:sldId id="257" r:id="rId4"/>
    <p:sldId id="263" r:id="rId5"/>
    <p:sldId id="296" r:id="rId6"/>
    <p:sldId id="324" r:id="rId7"/>
    <p:sldId id="331" r:id="rId8"/>
    <p:sldId id="336" r:id="rId9"/>
    <p:sldId id="337" r:id="rId10"/>
    <p:sldId id="338" r:id="rId11"/>
    <p:sldId id="339" r:id="rId12"/>
    <p:sldId id="340" r:id="rId13"/>
    <p:sldId id="322" r:id="rId14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391"/>
    <a:srgbClr val="FFCC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CDBB-4126-4654-98C4-86DCACB46DCD}" type="datetimeFigureOut">
              <a:rPr lang="tr-TR" smtClean="0"/>
              <a:t>24.12.2015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3875-20BE-4142-B22A-09B71481F8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4928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3B3AA-F781-4AA8-BDDD-6EBF196D18A4}" type="datetimeFigureOut">
              <a:rPr lang="tr-TR" smtClean="0"/>
              <a:t>24.12.2015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0D2A-474A-4FC1-BE06-C324F81057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5659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77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10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04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05E0-BF46-4643-BA5F-F49906FBA1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47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55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0D2A-474A-4FC1-BE06-C324F81057D3}" type="slidenum">
              <a:rPr lang="tr-TR" smtClean="0"/>
              <a:t>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2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6CAB-2A28-5443-9CAC-02DA1E5AC92C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B63B-F72C-DC4C-9405-11720D657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4B2C-6CB8-F945-85DE-D50EF66F564B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ECC7F-9459-684B-A290-41EBD2F97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F38A-4B3B-0C45-AD7B-E013BE603FDB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C588-895A-BF4A-A680-9E29AE5D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0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6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6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CC81-A1B1-814A-AA5A-4A4A066A8A40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16AB-CEA1-6640-B7D6-4B0506CC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0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1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28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12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9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5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96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0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0DFA-8DB7-E045-A597-5D0478318160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D781-A331-6D41-A278-B8491C34B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6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5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99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96AA-65EE-784F-A3C3-748A7491F0CF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176B-3C00-AB45-880C-5A9982559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C13B-5D79-F74C-A4C7-5C910DF46C00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CA57-42C5-4A43-8267-8948ED58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D3BA-6406-504E-81C8-ABA9774EB79B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8F90-33F5-E549-AAFA-AE9EEC0F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A2D0-7681-F148-A72A-7BE041FDD617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81C1-3CE0-E149-BA4A-E42491AE9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1A55-B637-5347-A5F4-BC7704D74C8F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84AF-0091-B048-BFFF-DB6041BFF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218E-D357-AD41-A9F0-0BCDF8E0E6B4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E8E7-7E2B-8A43-B4D8-C16213B0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4E3379-E6F8-D248-B43B-63B5622D42BF}" type="datetimeFigureOut">
              <a:rPr lang="en-US" smtClean="0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12/24/2015</a:t>
            </a:fld>
            <a:endParaRPr lang="en-US"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D86E92E-E58E-B146-BBED-AEC43C6336C3}" type="slidenum">
              <a:rPr lang="en-US" smtClean="0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40C8ADC-1D83-D74A-B727-4167E5E16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7E3F6B-2E0F-684D-898F-2F8A62D56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03" y="4006329"/>
            <a:ext cx="2368540" cy="23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6" y="1162295"/>
            <a:ext cx="10105235" cy="756409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Eğitimde FATİH Projesi Fırsatları</a:t>
            </a:r>
            <a:endParaRPr lang="en-US" sz="30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22174" y="2876153"/>
            <a:ext cx="5123242" cy="503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792" y="2018959"/>
            <a:ext cx="100641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kern="1200" dirty="0">
                <a:solidFill>
                  <a:srgbClr val="404040"/>
                </a:solidFill>
                <a:cs typeface="Arial"/>
              </a:rPr>
              <a:t>Eğitim Bilişim Ağı (EBA), Eğitimde FATİH Projesiyle ülkemize kazandırılmıştır. </a:t>
            </a:r>
            <a:r>
              <a:rPr lang="tr-TR" kern="1200" dirty="0" smtClean="0">
                <a:solidFill>
                  <a:srgbClr val="404040"/>
                </a:solidFill>
                <a:cs typeface="Arial"/>
              </a:rPr>
              <a:t>Türkiye'nin </a:t>
            </a:r>
            <a:r>
              <a:rPr lang="tr-TR" kern="1200" dirty="0">
                <a:solidFill>
                  <a:srgbClr val="404040"/>
                </a:solidFill>
                <a:cs typeface="Arial"/>
              </a:rPr>
              <a:t>orta vadede </a:t>
            </a:r>
            <a:r>
              <a:rPr lang="tr-TR" dirty="0" smtClean="0">
                <a:solidFill>
                  <a:srgbClr val="404040"/>
                </a:solidFill>
                <a:cs typeface="Arial"/>
              </a:rPr>
              <a:t>dijital eğitim </a:t>
            </a:r>
            <a:r>
              <a:rPr lang="tr-TR" kern="1200" dirty="0" smtClean="0">
                <a:solidFill>
                  <a:srgbClr val="404040"/>
                </a:solidFill>
                <a:cs typeface="Arial"/>
              </a:rPr>
              <a:t>içeriği </a:t>
            </a:r>
            <a:r>
              <a:rPr lang="tr-TR" kern="1200" dirty="0">
                <a:solidFill>
                  <a:srgbClr val="404040"/>
                </a:solidFill>
                <a:cs typeface="Arial"/>
              </a:rPr>
              <a:t>ihraç eden bir ülke konumuna geleceği görülmektedir.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116" y="2928730"/>
            <a:ext cx="991128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404040"/>
                </a:solidFill>
                <a:cs typeface="Arial"/>
              </a:rPr>
              <a:t>Proje </a:t>
            </a:r>
            <a:r>
              <a:rPr lang="tr-TR" dirty="0">
                <a:solidFill>
                  <a:srgbClr val="404040"/>
                </a:solidFill>
                <a:cs typeface="Arial"/>
              </a:rPr>
              <a:t>sayesinde kurulan altyapı, etkileşimli tahta ve internetle; okullarımızın dünyadaki örneklerinden daha önce dijital eğitim teknolojileriyle buluşması </a:t>
            </a:r>
            <a:r>
              <a:rPr lang="tr-TR" dirty="0" smtClean="0">
                <a:solidFill>
                  <a:srgbClr val="404040"/>
                </a:solidFill>
                <a:cs typeface="Arial"/>
              </a:rPr>
              <a:t>sağlanmıştır.</a:t>
            </a:r>
            <a:endParaRPr lang="tr-TR" dirty="0">
              <a:solidFill>
                <a:srgbClr val="404040"/>
              </a:solidFill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998" y="3781557"/>
            <a:ext cx="9989161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404040"/>
                </a:solidFill>
                <a:cs typeface="Arial"/>
              </a:rPr>
              <a:t>Öğretmenlere verilmeye başlanan içerik geliştirme eğitimleri ile proje kapsamında dünyaya örnek olacak bir içerik üretim modeli oluşturulmuştur.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5289" y="4650709"/>
            <a:ext cx="99863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404040"/>
                </a:solidFill>
                <a:cs typeface="Arial"/>
              </a:rPr>
              <a:t>Sağlanan fırsat eşitliğiyle; gelir oranı, engel durumu ve coğrafi zorluklar gibi nedenlerle ülkemizdeki dezavantajlı kesimler, bilgisayar okuryazarlığı ve bilişim teknolojilerini kullanma oranı bakımından dünyadaki örneklerinin önüne geçmiştir</a:t>
            </a:r>
            <a:r>
              <a:rPr lang="tr-TR" dirty="0" smtClean="0">
                <a:solidFill>
                  <a:srgbClr val="404040"/>
                </a:solidFill>
                <a:cs typeface="Arial"/>
              </a:rPr>
              <a:t>.</a:t>
            </a:r>
            <a:endParaRPr lang="tr-TR" dirty="0">
              <a:solidFill>
                <a:srgbClr val="404040"/>
              </a:solidFill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945" y="5804463"/>
            <a:ext cx="9959076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404040"/>
                </a:solidFill>
                <a:cs typeface="Arial"/>
              </a:rPr>
              <a:t>Özellikle dijital eğitim içeriği-yazılımı üreten yerli bilişim sektörü gözle görülür şekilde gelişme kaydetmiş; bu alanda uluslararası </a:t>
            </a:r>
            <a:r>
              <a:rPr lang="tr-TR" dirty="0" smtClean="0">
                <a:solidFill>
                  <a:srgbClr val="404040"/>
                </a:solidFill>
                <a:cs typeface="Arial"/>
              </a:rPr>
              <a:t>çevrelerin </a:t>
            </a:r>
            <a:r>
              <a:rPr lang="tr-TR" dirty="0">
                <a:solidFill>
                  <a:srgbClr val="404040"/>
                </a:solidFill>
                <a:cs typeface="Arial"/>
              </a:rPr>
              <a:t>ilgisi Türkiye’ye yönelmiştir.</a:t>
            </a:r>
          </a:p>
        </p:txBody>
      </p:sp>
    </p:spTree>
    <p:extLst>
      <p:ext uri="{BB962C8B-B14F-4D97-AF65-F5344CB8AC3E}">
        <p14:creationId xmlns:p14="http://schemas.microsoft.com/office/powerpoint/2010/main" val="29680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van 8"/>
          <p:cNvSpPr>
            <a:spLocks noGrp="1"/>
          </p:cNvSpPr>
          <p:nvPr>
            <p:ph type="title"/>
          </p:nvPr>
        </p:nvSpPr>
        <p:spPr>
          <a:xfrm>
            <a:off x="-143977" y="2632694"/>
            <a:ext cx="121920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Teşekkürler…</a:t>
            </a:r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45" y="4887644"/>
            <a:ext cx="2042784" cy="20427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0" y="5060198"/>
            <a:ext cx="2127558" cy="14316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15" y="574762"/>
            <a:ext cx="2064642" cy="2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Unvan 8"/>
          <p:cNvSpPr>
            <a:spLocks noGrp="1"/>
          </p:cNvSpPr>
          <p:nvPr>
            <p:ph type="title"/>
          </p:nvPr>
        </p:nvSpPr>
        <p:spPr>
          <a:xfrm>
            <a:off x="408266" y="1358396"/>
            <a:ext cx="11144475" cy="926679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EĞİTİMDE FATİH PROJESİ BAŞLICA BİLEŞENLER</a:t>
            </a:r>
            <a:endParaRPr lang="tr-TR" sz="2000" b="1" dirty="0">
              <a:solidFill>
                <a:srgbClr val="FF66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37" y="2348931"/>
            <a:ext cx="112776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3" y="2665353"/>
            <a:ext cx="11112500" cy="22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61" y="1652104"/>
            <a:ext cx="4660900" cy="4660900"/>
          </a:xfrm>
          <a:prstGeom prst="rect">
            <a:avLst/>
          </a:prstGeom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740709" y="5376783"/>
            <a:ext cx="54236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33391"/>
                </a:solidFill>
                <a:latin typeface="Arial"/>
                <a:cs typeface="Arial"/>
              </a:rPr>
              <a:t>150.000’den fazla içerik 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33391"/>
                </a:solidFill>
                <a:latin typeface="Arial"/>
                <a:cs typeface="Arial"/>
              </a:rPr>
              <a:t>8.3 milyon kullanıcı</a:t>
            </a:r>
            <a:endParaRPr lang="en-US" sz="2800" b="1" dirty="0">
              <a:solidFill>
                <a:srgbClr val="133391"/>
              </a:solidFill>
              <a:latin typeface="Arial"/>
              <a:cs typeface="Arial"/>
            </a:endParaRPr>
          </a:p>
        </p:txBody>
      </p: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5224661" y="2702403"/>
            <a:ext cx="661961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Sınıf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seviyelerine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uygun eğitim içerikleri</a:t>
            </a:r>
          </a:p>
          <a:p>
            <a:pPr marL="285750" indent="-285750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Ö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ğrenciyi tanıyıp yönlendiren araç, zaman, mekândan bağımsız çalışan ve öğretmen-öğrenci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etkileşimini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sağlayan bir sistem</a:t>
            </a:r>
          </a:p>
          <a:p>
            <a:pPr marL="285750" indent="-285750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k12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düzeyinde 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dünyanın en büyük eğitim bilişim ağı </a:t>
            </a:r>
          </a:p>
        </p:txBody>
      </p:sp>
      <p:pic>
        <p:nvPicPr>
          <p:cNvPr id="10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06" y="846669"/>
            <a:ext cx="2368540" cy="23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8" name="Unvan 8"/>
          <p:cNvSpPr txBox="1">
            <a:spLocks/>
          </p:cNvSpPr>
          <p:nvPr/>
        </p:nvSpPr>
        <p:spPr>
          <a:xfrm>
            <a:off x="6692749" y="3831236"/>
            <a:ext cx="3820711" cy="1255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tr-TR" sz="2800" b="1" kern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6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432.288</a:t>
            </a:r>
            <a:r>
              <a:rPr lang="tr-TR" sz="2800" b="1" kern="1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kern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Dersliğe </a:t>
            </a:r>
          </a:p>
          <a:p>
            <a:pPr algn="ctr"/>
            <a:r>
              <a:rPr lang="tr-TR" sz="2800" b="1" kern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Etkileşimli Tahta</a:t>
            </a:r>
            <a:r>
              <a:rPr lang="tr-TR" sz="3600" b="1" kern="1200" dirty="0" smtClean="0">
                <a:solidFill>
                  <a:srgbClr val="FF6600"/>
                </a:solidFill>
                <a:cs typeface="Arial" charset="0"/>
              </a:rPr>
              <a:t> </a:t>
            </a:r>
            <a:endParaRPr lang="tr-TR" sz="3600" b="1" kern="1200" dirty="0">
              <a:solidFill>
                <a:srgbClr val="FF6600"/>
              </a:solidFill>
            </a:endParaRPr>
          </a:p>
          <a:p>
            <a:pPr algn="ctr"/>
            <a:endParaRPr lang="tr-TR" sz="3600" b="1" kern="1200" dirty="0">
              <a:solidFill>
                <a:srgbClr val="FF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174" y="2876153"/>
            <a:ext cx="5123242" cy="503769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Etkileşimli Tahta</a:t>
            </a:r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vestel-etkilesimli-taht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907"/>
            <a:ext cx="6281632" cy="41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24" y="1865592"/>
            <a:ext cx="7233053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Tablet Bilgisayar Seti</a:t>
            </a:r>
            <a:endParaRPr lang="en-US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Unvan 8"/>
          <p:cNvSpPr txBox="1">
            <a:spLocks/>
          </p:cNvSpPr>
          <p:nvPr/>
        </p:nvSpPr>
        <p:spPr>
          <a:xfrm>
            <a:off x="5175519" y="3244018"/>
            <a:ext cx="6928833" cy="227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1.437.800</a:t>
            </a:r>
            <a:r>
              <a:rPr lang="tr-TR" sz="24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tr-TR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</a:t>
            </a:r>
            <a:r>
              <a:rPr lang="tr-T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 Seti</a:t>
            </a:r>
          </a:p>
          <a:p>
            <a:pPr algn="ctr"/>
            <a:endParaRPr lang="tr-TR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22174" y="2876153"/>
            <a:ext cx="5123242" cy="503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zıcı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15" y="2445983"/>
            <a:ext cx="7233053" cy="1143000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Çok Fonksiyonlu</a:t>
            </a:r>
            <a:b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Network Yazıcı</a:t>
            </a:r>
            <a:endParaRPr lang="en-US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Unvan 8"/>
          <p:cNvSpPr txBox="1">
            <a:spLocks/>
          </p:cNvSpPr>
          <p:nvPr/>
        </p:nvSpPr>
        <p:spPr>
          <a:xfrm>
            <a:off x="4854610" y="3824409"/>
            <a:ext cx="6928833" cy="176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41.996</a:t>
            </a:r>
            <a:r>
              <a:rPr lang="tr-T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 </a:t>
            </a:r>
            <a:r>
              <a:rPr lang="tr-T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Fonksiyonlu </a:t>
            </a:r>
            <a:endParaRPr lang="tr-TR" sz="24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tr-T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Yazıcı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22174" y="2876153"/>
            <a:ext cx="5123242" cy="503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01" y="2958093"/>
            <a:ext cx="7233053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İnternet Altyapısı</a:t>
            </a:r>
            <a:endParaRPr lang="en-US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Unvan 8"/>
          <p:cNvSpPr txBox="1">
            <a:spLocks/>
          </p:cNvSpPr>
          <p:nvPr/>
        </p:nvSpPr>
        <p:spPr>
          <a:xfrm>
            <a:off x="5127724" y="4165817"/>
            <a:ext cx="6928833" cy="3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914.342</a:t>
            </a:r>
            <a:r>
              <a:rPr lang="tr-T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Uç Kurulumu</a:t>
            </a:r>
            <a:endParaRPr lang="tr-TR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22174" y="2876153"/>
            <a:ext cx="5123242" cy="503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zmeti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578" y="1749514"/>
            <a:ext cx="7233053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Hizmet </a:t>
            </a:r>
            <a:r>
              <a:rPr lang="tr-TR" sz="4800" b="1" dirty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	İ</a:t>
            </a:r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çi Eğitim</a:t>
            </a:r>
            <a:endParaRPr lang="en-US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Unvan 8"/>
          <p:cNvSpPr txBox="1">
            <a:spLocks/>
          </p:cNvSpPr>
          <p:nvPr/>
        </p:nvSpPr>
        <p:spPr>
          <a:xfrm>
            <a:off x="5974077" y="3348894"/>
            <a:ext cx="5832108" cy="785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yıl içinde </a:t>
            </a:r>
            <a:endParaRPr lang="tr-TR" sz="24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400.000 Hizmet İçi </a:t>
            </a:r>
            <a:r>
              <a:rPr lang="tr-T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ğitim Kursu</a:t>
            </a:r>
            <a:endParaRPr lang="tr-TR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22174" y="2876153"/>
            <a:ext cx="5123242" cy="503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Unvan 8"/>
          <p:cNvSpPr txBox="1">
            <a:spLocks/>
          </p:cNvSpPr>
          <p:nvPr/>
        </p:nvSpPr>
        <p:spPr>
          <a:xfrm>
            <a:off x="246722" y="719983"/>
            <a:ext cx="3832219" cy="7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6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578" y="2507436"/>
            <a:ext cx="7233053" cy="1143000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Etkileşimli </a:t>
            </a:r>
            <a:b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tr-TR" sz="4800" b="1" dirty="0" smtClean="0">
                <a:solidFill>
                  <a:srgbClr val="13339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Sınıf Yönetimi</a:t>
            </a:r>
            <a:endParaRPr lang="en-US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Unvan 8"/>
          <p:cNvSpPr txBox="1">
            <a:spLocks/>
          </p:cNvSpPr>
          <p:nvPr/>
        </p:nvSpPr>
        <p:spPr>
          <a:xfrm>
            <a:off x="6012164" y="4240806"/>
            <a:ext cx="5832108" cy="79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Derslerde yeni bir dönem başlıyor...</a:t>
            </a:r>
            <a:endParaRPr lang="tr-TR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22174" y="2876153"/>
            <a:ext cx="5123242" cy="503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b="1" dirty="0">
              <a:solidFill>
                <a:srgbClr val="13339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t Kenarı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t Kenarı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F0DB0AA54C64AAFFC5DFF3B3376EA" ma:contentTypeVersion="0" ma:contentTypeDescription="Create a new document." ma:contentTypeScope="" ma:versionID="a6a7f941c472dafd2e16fe6d08561a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bf047e7a74b30498cccbe2fa67257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46B763-3082-4999-9A0B-A27FE398411E}"/>
</file>

<file path=customXml/itemProps2.xml><?xml version="1.0" encoding="utf-8"?>
<ds:datastoreItem xmlns:ds="http://schemas.openxmlformats.org/officeDocument/2006/customXml" ds:itemID="{88C05BC8-C5F4-4042-93E9-627990F5B263}"/>
</file>

<file path=customXml/itemProps3.xml><?xml version="1.0" encoding="utf-8"?>
<ds:datastoreItem xmlns:ds="http://schemas.openxmlformats.org/officeDocument/2006/customXml" ds:itemID="{66350D49-23A4-4265-855A-3F7C5D0408E4}"/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216</Words>
  <Application>Microsoft Office PowerPoint</Application>
  <PresentationFormat>Geniş ekran</PresentationFormat>
  <Paragraphs>40</Paragraphs>
  <Slides>11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2_Office Theme</vt:lpstr>
      <vt:lpstr>3_Office Theme</vt:lpstr>
      <vt:lpstr>PowerPoint Sunusu</vt:lpstr>
      <vt:lpstr>EĞİTİMDE FATİH PROJESİ BAŞLICA BİLEŞENLER</vt:lpstr>
      <vt:lpstr>PowerPoint Sunusu</vt:lpstr>
      <vt:lpstr>Etkileşimli Tahta</vt:lpstr>
      <vt:lpstr>Tablet Bilgisayar Seti</vt:lpstr>
      <vt:lpstr>Çok Fonksiyonlu Network Yazıcı</vt:lpstr>
      <vt:lpstr>İnternet Altyapısı</vt:lpstr>
      <vt:lpstr>Hizmet  İçi Eğitim</vt:lpstr>
      <vt:lpstr>Etkileşimli  Sınıf Yönetimi</vt:lpstr>
      <vt:lpstr>Eğitimde FATİH Projesi Fırsatları</vt:lpstr>
      <vt:lpstr>Teşekkürler…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CIFTCI</dc:creator>
  <cp:lastModifiedBy>Gizem TOPAC</cp:lastModifiedBy>
  <cp:revision>272</cp:revision>
  <cp:lastPrinted>2015-11-21T14:12:56Z</cp:lastPrinted>
  <dcterms:created xsi:type="dcterms:W3CDTF">2015-09-30T08:23:11Z</dcterms:created>
  <dcterms:modified xsi:type="dcterms:W3CDTF">2015-12-24T12:29:25Z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0x010100590F0DB0AA54C64AAFFC5DFF3B3376EA</vt:lpwstr>
  </property>
</Properties>
</file>